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7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27" r:id="rId29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92" Type="http://schemas.openxmlformats.org/officeDocument/2006/relationships/slide" Target="slides/slide17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6" name="Shape 11466"/>
        <p:cNvGrpSpPr/>
        <p:nvPr/>
      </p:nvGrpSpPr>
      <p:grpSpPr>
        <a:xfrm>
          <a:off x="0" y="0"/>
          <a:ext cx="0" cy="0"/>
          <a:chOff x="0" y="0"/>
          <a:chExt cx="0" cy="0"/>
        </a:xfrm>
      </p:grpSpPr>
      <p:sp>
        <p:nvSpPr>
          <p:cNvPr id="11467" name="Google Shape;11467;p1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68" name="Google Shape;11468;p1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notesSlide" Target="../notesSlides/notesSlide172.xml"/><Relationship Id="rId3" Type="http://schemas.openxmlformats.org/officeDocument/2006/relationships/image" Target="../media/image325.jpg"/></Relationships>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9" name="Shape 11469"/>
        <p:cNvGrpSpPr/>
        <p:nvPr/>
      </p:nvGrpSpPr>
      <p:grpSpPr>
        <a:xfrm>
          <a:off x="0" y="0"/>
          <a:ext cx="0" cy="0"/>
          <a:chOff x="0" y="0"/>
          <a:chExt cx="0" cy="0"/>
        </a:xfrm>
      </p:grpSpPr>
      <p:sp>
        <p:nvSpPr>
          <p:cNvPr id="11470" name="Google Shape;11470;p1602"/>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None/>
            </a:pPr>
            <a:r>
              <a:rPr lang="en-US"/>
              <a:t>Overweight and obesity among adults </a:t>
            </a:r>
            <a:endParaRPr/>
          </a:p>
        </p:txBody>
      </p:sp>
      <p:pic>
        <p:nvPicPr>
          <p:cNvPr descr="Figure 11 consists of two area graphs, one for men and one for women, showing overweight but not obese, and grade 1, grade 2, and grade 3 obesity, among adults aged 20 and over, for three time periods: 1988 to 1994, 1999 to 2002, and 2007 to 2010." id="11471" name="Google Shape;11471;p1602"/>
          <p:cNvPicPr preferRelativeResize="0"/>
          <p:nvPr>
            <p:ph idx="1" type="body"/>
          </p:nvPr>
        </p:nvPicPr>
        <p:blipFill rotWithShape="1">
          <a:blip r:embed="rId3">
            <a:alphaModFix/>
          </a:blip>
          <a:srcRect b="0" l="0" r="0" t="0"/>
          <a:stretch/>
        </p:blipFill>
        <p:spPr>
          <a:xfrm>
            <a:off x="471488" y="1371600"/>
            <a:ext cx="8201025" cy="4572000"/>
          </a:xfrm>
          <a:prstGeom prst="rect">
            <a:avLst/>
          </a:prstGeom>
          <a:noFill/>
          <a:ln>
            <a:noFill/>
          </a:ln>
        </p:spPr>
      </p:pic>
      <p:sp>
        <p:nvSpPr>
          <p:cNvPr id="11472" name="Google Shape;11472;p1602"/>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lnSpcReduction="10000"/>
          </a:bodyPr>
          <a:lstStyle/>
          <a:p>
            <a:pPr indent="0" lvl="0" marL="0" rtl="0" algn="l">
              <a:spcBef>
                <a:spcPts val="0"/>
              </a:spcBef>
              <a:spcAft>
                <a:spcPts val="0"/>
              </a:spcAft>
              <a:buClr>
                <a:schemeClr val="dk1"/>
              </a:buClr>
              <a:buSzPts val="1200"/>
              <a:buNone/>
            </a:pPr>
            <a:r>
              <a:rPr lang="en-US"/>
              <a:t>NOTE: Overweight but not obese is body mass index (BMI) greater than or equal to 25 but less than 30; grade 1 obesity is BMI greater than or equal to 30 but less than 35; grade 2 obesity is BMI greater than or equal to 35 but less than 40; grade 3 obesity is BMI greater than or equal to 40. </a:t>
            </a:r>
            <a:endParaRPr/>
          </a:p>
          <a:p>
            <a:pPr indent="0" lvl="0" marL="0" rtl="0" algn="l">
              <a:spcBef>
                <a:spcPts val="0"/>
              </a:spcBef>
              <a:spcAft>
                <a:spcPts val="0"/>
              </a:spcAft>
              <a:buClr>
                <a:schemeClr val="dk1"/>
              </a:buClr>
              <a:buSzPts val="1200"/>
              <a:buNone/>
            </a:pPr>
            <a:r>
              <a:rPr lang="en-US"/>
              <a:t>SOURCE: CDC/NCHS, </a:t>
            </a:r>
            <a:r>
              <a:rPr i="1" lang="en-US"/>
              <a:t>Health, United States, 2012</a:t>
            </a:r>
            <a:r>
              <a:rPr lang="en-US"/>
              <a:t>, Figure 11. Data from the National Health and Nutrition Examination Survey.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